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8" r:id="rId2"/>
    <p:sldId id="279" r:id="rId3"/>
    <p:sldId id="257" r:id="rId4"/>
    <p:sldId id="260" r:id="rId5"/>
    <p:sldId id="262" r:id="rId6"/>
    <p:sldId id="271" r:id="rId7"/>
    <p:sldId id="256" r:id="rId8"/>
    <p:sldId id="264" r:id="rId9"/>
    <p:sldId id="267" r:id="rId10"/>
    <p:sldId id="273" r:id="rId11"/>
    <p:sldId id="272" r:id="rId12"/>
    <p:sldId id="280" r:id="rId13"/>
    <p:sldId id="274" r:id="rId14"/>
    <p:sldId id="277" r:id="rId15"/>
    <p:sldId id="276" r:id="rId16"/>
    <p:sldId id="270" r:id="rId17"/>
    <p:sldId id="269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F41"/>
    <a:srgbClr val="31AD34"/>
    <a:srgbClr val="FF0066"/>
    <a:srgbClr val="F5A3E5"/>
    <a:srgbClr val="6F6F6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116" autoAdjust="0"/>
  </p:normalViewPr>
  <p:slideViewPr>
    <p:cSldViewPr snapToGrid="0">
      <p:cViewPr varScale="1">
        <p:scale>
          <a:sx n="98" d="100"/>
          <a:sy n="98" d="100"/>
        </p:scale>
        <p:origin x="10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21820-D199-4D82-91AF-C50B1D3B111A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60E3DB-BCAB-42BD-8DDD-04198F92E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98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delwar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henounproject.com/Mrs_Flan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Bird – created by </a:t>
            </a:r>
            <a:r>
              <a:rPr lang="en-US" dirty="0" err="1" smtClean="0"/>
              <a:t>parkjisun</a:t>
            </a:r>
            <a:endParaRPr lang="en-US" dirty="0" smtClean="0"/>
          </a:p>
          <a:p>
            <a:r>
              <a:rPr lang="en-US" dirty="0" smtClean="0"/>
              <a:t>Tree – created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Delwar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Hossain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dirty="0" smtClean="0"/>
              <a:t>Deer – created by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Francisca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Arévalo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Fish – created by Iconic</a:t>
            </a:r>
          </a:p>
          <a:p>
            <a:r>
              <a:rPr lang="en-US" dirty="0" smtClean="0"/>
              <a:t>Butterfly – created by Jacqueline </a:t>
            </a:r>
            <a:r>
              <a:rPr lang="en-US" dirty="0" err="1" smtClean="0"/>
              <a:t>Fernandes</a:t>
            </a:r>
            <a:endParaRPr lang="en-US" dirty="0" smtClean="0"/>
          </a:p>
          <a:p>
            <a:r>
              <a:rPr lang="en-US" dirty="0" smtClean="0"/>
              <a:t>Shell</a:t>
            </a:r>
            <a:r>
              <a:rPr lang="en-US" baseline="0" dirty="0" smtClean="0"/>
              <a:t> – created by B Barrett Noun project</a:t>
            </a:r>
          </a:p>
          <a:p>
            <a:r>
              <a:rPr lang="en-US" baseline="0" dirty="0" smtClean="0"/>
              <a:t>Bacteria – created by Boris </a:t>
            </a:r>
            <a:r>
              <a:rPr lang="en-US" baseline="0" dirty="0" err="1" smtClean="0"/>
              <a:t>Belov</a:t>
            </a:r>
            <a:endParaRPr lang="en-US" baseline="0" dirty="0" smtClean="0"/>
          </a:p>
          <a:p>
            <a:r>
              <a:rPr lang="en-US" baseline="0" dirty="0" smtClean="0"/>
              <a:t>Mountains by </a:t>
            </a:r>
            <a:r>
              <a:rPr lang="en-US" baseline="0" dirty="0" err="1" smtClean="0"/>
              <a:t>alice</a:t>
            </a:r>
            <a:r>
              <a:rPr lang="en-US" baseline="0" dirty="0" smtClean="0"/>
              <a:t> noir, ocean by </a:t>
            </a:r>
            <a:r>
              <a:rPr lang="en-US" baseline="0" dirty="0" err="1" smtClean="0"/>
              <a:t>alex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muravev</a:t>
            </a:r>
            <a:r>
              <a:rPr lang="en-US" baseline="0" dirty="0" smtClean="0"/>
              <a:t>, lake by </a:t>
            </a:r>
            <a:r>
              <a:rPr lang="en-US" baseline="0" dirty="0" err="1" smtClean="0"/>
              <a:t>By</a:t>
            </a:r>
            <a:r>
              <a:rPr lang="en-US" baseline="0" dirty="0" smtClean="0"/>
              <a:t> Anton </a:t>
            </a:r>
            <a:r>
              <a:rPr lang="en-US" baseline="0" dirty="0" err="1" smtClean="0"/>
              <a:t>Gajdosik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64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28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Fig 1a-1f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71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07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85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9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96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62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6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60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2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09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81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45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79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28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B8C92-D5E3-4480-8685-D57BEE386DE2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60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5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5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5.png"/><Relationship Id="rId5" Type="http://schemas.openxmlformats.org/officeDocument/2006/relationships/image" Target="../media/image19.png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485171"/>
              </p:ext>
            </p:extLst>
          </p:nvPr>
        </p:nvGraphicFramePr>
        <p:xfrm>
          <a:off x="2492626" y="3745150"/>
          <a:ext cx="4202089" cy="19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944">
                  <a:extLst>
                    <a:ext uri="{9D8B030D-6E8A-4147-A177-3AD203B41FA5}">
                      <a16:colId xmlns:a16="http://schemas.microsoft.com/office/drawing/2014/main" val="3777247511"/>
                    </a:ext>
                  </a:extLst>
                </a:gridCol>
                <a:gridCol w="1200230">
                  <a:extLst>
                    <a:ext uri="{9D8B030D-6E8A-4147-A177-3AD203B41FA5}">
                      <a16:colId xmlns:a16="http://schemas.microsoft.com/office/drawing/2014/main" val="3565287180"/>
                    </a:ext>
                  </a:extLst>
                </a:gridCol>
                <a:gridCol w="710503">
                  <a:extLst>
                    <a:ext uri="{9D8B030D-6E8A-4147-A177-3AD203B41FA5}">
                      <a16:colId xmlns:a16="http://schemas.microsoft.com/office/drawing/2014/main" val="310175345"/>
                    </a:ext>
                  </a:extLst>
                </a:gridCol>
                <a:gridCol w="1488412">
                  <a:extLst>
                    <a:ext uri="{9D8B030D-6E8A-4147-A177-3AD203B41FA5}">
                      <a16:colId xmlns:a16="http://schemas.microsoft.com/office/drawing/2014/main" val="2991616883"/>
                    </a:ext>
                  </a:extLst>
                </a:gridCol>
              </a:tblGrid>
              <a:tr h="4900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Birds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Invertebrates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353912"/>
                  </a:ext>
                </a:extLst>
              </a:tr>
              <a:tr h="4900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Plants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Benthos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650058"/>
                  </a:ext>
                </a:extLst>
              </a:tr>
              <a:tr h="49000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Mammals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Plankton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586666"/>
                  </a:ext>
                </a:extLst>
              </a:tr>
              <a:tr h="4900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Fish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495031"/>
                  </a:ext>
                </a:extLst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068" y="4617289"/>
            <a:ext cx="640805" cy="408944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905249"/>
              </p:ext>
            </p:extLst>
          </p:nvPr>
        </p:nvGraphicFramePr>
        <p:xfrm>
          <a:off x="2032000" y="723583"/>
          <a:ext cx="191485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7265">
                  <a:extLst>
                    <a:ext uri="{9D8B030D-6E8A-4147-A177-3AD203B41FA5}">
                      <a16:colId xmlns:a16="http://schemas.microsoft.com/office/drawing/2014/main" val="1812283001"/>
                    </a:ext>
                  </a:extLst>
                </a:gridCol>
                <a:gridCol w="1427585">
                  <a:extLst>
                    <a:ext uri="{9D8B030D-6E8A-4147-A177-3AD203B41FA5}">
                      <a16:colId xmlns:a16="http://schemas.microsoft.com/office/drawing/2014/main" val="3574134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Birds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204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Mammals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4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Fish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40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Invertebrates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088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Benthos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511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Plankton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655806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54235" y="60801"/>
            <a:ext cx="1380392" cy="1325563"/>
          </a:xfrm>
        </p:spPr>
        <p:txBody>
          <a:bodyPr/>
          <a:lstStyle/>
          <a:p>
            <a:r>
              <a:rPr lang="en-US" dirty="0" smtClean="0"/>
              <a:t>Key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589" y="2588903"/>
            <a:ext cx="422129" cy="3297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589" y="1149269"/>
            <a:ext cx="446039" cy="268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0381" y="1551359"/>
            <a:ext cx="413796" cy="244918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090630"/>
              </p:ext>
            </p:extLst>
          </p:nvPr>
        </p:nvGraphicFramePr>
        <p:xfrm>
          <a:off x="6820894" y="3745150"/>
          <a:ext cx="2189284" cy="127452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261110">
                  <a:extLst>
                    <a:ext uri="{9D8B030D-6E8A-4147-A177-3AD203B41FA5}">
                      <a16:colId xmlns:a16="http://schemas.microsoft.com/office/drawing/2014/main" val="1963467705"/>
                    </a:ext>
                  </a:extLst>
                </a:gridCol>
                <a:gridCol w="928174">
                  <a:extLst>
                    <a:ext uri="{9D8B030D-6E8A-4147-A177-3AD203B41FA5}">
                      <a16:colId xmlns:a16="http://schemas.microsoft.com/office/drawing/2014/main" val="464586843"/>
                    </a:ext>
                  </a:extLst>
                </a:gridCol>
              </a:tblGrid>
              <a:tr h="424842">
                <a:tc>
                  <a:txBody>
                    <a:bodyPr/>
                    <a:lstStyle/>
                    <a:p>
                      <a:r>
                        <a:rPr lang="en-US" b="0" dirty="0" smtClean="0"/>
                        <a:t>Terrestrial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226580"/>
                  </a:ext>
                </a:extLst>
              </a:tr>
              <a:tr h="424842">
                <a:tc>
                  <a:txBody>
                    <a:bodyPr/>
                    <a:lstStyle/>
                    <a:p>
                      <a:r>
                        <a:rPr lang="en-US" dirty="0" smtClean="0"/>
                        <a:t>Marine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741848"/>
                  </a:ext>
                </a:extLst>
              </a:tr>
              <a:tr h="424842">
                <a:tc>
                  <a:txBody>
                    <a:bodyPr/>
                    <a:lstStyle/>
                    <a:p>
                      <a:r>
                        <a:rPr lang="en-US" dirty="0" smtClean="0"/>
                        <a:t>Freshwater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260421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232" y="3758752"/>
            <a:ext cx="655912" cy="3963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3232" y="4235472"/>
            <a:ext cx="728479" cy="293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/>
          <a:srcRect l="5117"/>
          <a:stretch/>
        </p:blipFill>
        <p:spPr>
          <a:xfrm>
            <a:off x="2049256" y="1929918"/>
            <a:ext cx="454495" cy="22437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078832" y="748436"/>
            <a:ext cx="398260" cy="3351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46589" y="2230886"/>
            <a:ext cx="447205" cy="3190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3584" y="2968996"/>
            <a:ext cx="440143" cy="3242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660709" y="3758752"/>
            <a:ext cx="530166" cy="44613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654" y="4280669"/>
            <a:ext cx="636221" cy="3829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9836" y="4766595"/>
            <a:ext cx="705856" cy="41778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9"/>
          <a:srcRect l="5117"/>
          <a:stretch/>
        </p:blipFill>
        <p:spPr>
          <a:xfrm>
            <a:off x="2565493" y="5301325"/>
            <a:ext cx="625382" cy="3087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3213" y="3797354"/>
            <a:ext cx="571145" cy="4075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665" y="4257093"/>
            <a:ext cx="583693" cy="4559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20665" y="4741546"/>
            <a:ext cx="601063" cy="442831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9831183" y="1835036"/>
            <a:ext cx="1787041" cy="2969061"/>
            <a:chOff x="5316333" y="2328125"/>
            <a:chExt cx="1787041" cy="2969061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0253" y="2638583"/>
              <a:ext cx="477444" cy="25045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48411" y="3249329"/>
              <a:ext cx="496489" cy="256131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7026" y="3812661"/>
              <a:ext cx="394437" cy="268537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5895396" y="2328125"/>
              <a:ext cx="71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Birds</a:t>
              </a:r>
              <a:endParaRPr 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91975" y="2658380"/>
              <a:ext cx="859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Plants</a:t>
              </a:r>
              <a:endParaRPr lang="en-US" sz="12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875517" y="3213940"/>
              <a:ext cx="1176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Mammals</a:t>
              </a:r>
              <a:endParaRPr lang="en-US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895396" y="2930592"/>
              <a:ext cx="71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Fish</a:t>
              </a:r>
              <a:endParaRPr lang="en-US" sz="1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891975" y="3531690"/>
              <a:ext cx="1042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Invertebrates</a:t>
              </a:r>
              <a:endParaRPr lang="en-US" sz="1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877643" y="3803083"/>
              <a:ext cx="10198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Benthos</a:t>
              </a:r>
              <a:endParaRPr lang="en-US" sz="12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79732" y="4093485"/>
              <a:ext cx="10634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Plankton</a:t>
              </a:r>
              <a:endParaRPr lang="en-US" sz="1200" dirty="0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8002" y="5020383"/>
              <a:ext cx="478886" cy="266371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43450" y="4497576"/>
              <a:ext cx="490175" cy="258138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16333" y="4801098"/>
              <a:ext cx="544407" cy="191424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5875517" y="4509533"/>
              <a:ext cx="11360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Terrestrial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865219" y="4769399"/>
              <a:ext cx="9083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Marine</a:t>
              </a:r>
              <a:endParaRPr 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867115" y="5020187"/>
              <a:ext cx="1236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Freshwater</a:t>
              </a:r>
              <a:endParaRPr lang="en-US" sz="1200" dirty="0"/>
            </a:p>
          </p:txBody>
        </p:sp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9912375" y="1787665"/>
            <a:ext cx="398260" cy="33513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9"/>
          <a:srcRect l="5117"/>
          <a:stretch/>
        </p:blipFill>
        <p:spPr>
          <a:xfrm>
            <a:off x="9888414" y="2476715"/>
            <a:ext cx="454495" cy="22437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2794" y="3038601"/>
            <a:ext cx="407841" cy="29101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7091" y="3626337"/>
            <a:ext cx="440143" cy="32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001080" y="188536"/>
            <a:ext cx="119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Supp</a:t>
            </a:r>
            <a:r>
              <a:rPr lang="en-US" dirty="0" smtClean="0"/>
              <a:t> 10</a:t>
            </a:r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442400" y="0"/>
            <a:ext cx="9132044" cy="6856905"/>
            <a:chOff x="1442400" y="0"/>
            <a:chExt cx="9132044" cy="685690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299"/>
            <a:stretch/>
          </p:blipFill>
          <p:spPr>
            <a:xfrm>
              <a:off x="1442400" y="0"/>
              <a:ext cx="8923817" cy="68569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5592" y="364143"/>
              <a:ext cx="2450804" cy="82303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7708" y="4372916"/>
              <a:ext cx="1506736" cy="151244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57640" y="2597116"/>
              <a:ext cx="1250162" cy="2743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807780" y="2376426"/>
              <a:ext cx="549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0.5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987448" y="2815628"/>
              <a:ext cx="2055137" cy="3098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10808" y="2376426"/>
              <a:ext cx="11499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0</a:t>
              </a:r>
              <a:r>
                <a:rPr lang="en-US" dirty="0" smtClean="0"/>
                <a:t> </a:t>
              </a:r>
            </a:p>
            <a:p>
              <a:r>
                <a:rPr lang="en-US" sz="1600" dirty="0" smtClean="0"/>
                <a:t>lognormal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13796" y="2375387"/>
              <a:ext cx="10307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 smtClean="0"/>
                <a:t>1</a:t>
              </a:r>
            </a:p>
            <a:p>
              <a:pPr algn="r"/>
              <a:r>
                <a:rPr lang="en-US" sz="1600" dirty="0" smtClean="0"/>
                <a:t>logseries </a:t>
              </a:r>
              <a:endParaRPr lang="en-US" sz="1600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/>
            <a:srcRect l="18363" t="43301" r="61614" b="52607"/>
            <a:stretch/>
          </p:blipFill>
          <p:spPr>
            <a:xfrm>
              <a:off x="2904064" y="2956647"/>
              <a:ext cx="2221906" cy="337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9677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18"/>
          <a:stretch/>
        </p:blipFill>
        <p:spPr>
          <a:xfrm>
            <a:off x="1806923" y="33020"/>
            <a:ext cx="8649213" cy="66443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9678" y="365125"/>
            <a:ext cx="1332322" cy="132556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Supp</a:t>
            </a:r>
            <a:r>
              <a:rPr lang="en-US" dirty="0" smtClean="0"/>
              <a:t> 25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265" y="2588359"/>
            <a:ext cx="1259329" cy="2743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97450" y="2376590"/>
            <a:ext cx="694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0.5</a:t>
            </a:r>
            <a:endParaRPr lang="en-U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3301564" y="2792133"/>
            <a:ext cx="2130729" cy="4033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18363" t="43301" r="61614" b="52607"/>
          <a:stretch/>
        </p:blipFill>
        <p:spPr>
          <a:xfrm>
            <a:off x="3216115" y="3020183"/>
            <a:ext cx="2204597" cy="3350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40832" y="2379357"/>
            <a:ext cx="1156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0</a:t>
            </a:r>
            <a:r>
              <a:rPr lang="en-US" dirty="0" smtClean="0"/>
              <a:t> </a:t>
            </a:r>
          </a:p>
          <a:p>
            <a:r>
              <a:rPr lang="en-US" sz="1600" dirty="0" smtClean="0"/>
              <a:t>lognormal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9590" y="2389428"/>
            <a:ext cx="1021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1</a:t>
            </a:r>
          </a:p>
          <a:p>
            <a:pPr algn="r"/>
            <a:r>
              <a:rPr lang="en-US" sz="1600" dirty="0" smtClean="0"/>
              <a:t>logseries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5826"/>
          <a:stretch/>
        </p:blipFill>
        <p:spPr>
          <a:xfrm>
            <a:off x="3392765" y="409612"/>
            <a:ext cx="2308019" cy="823031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270355" y="4237861"/>
            <a:ext cx="1466440" cy="147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36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18"/>
          <a:stretch/>
        </p:blipFill>
        <p:spPr>
          <a:xfrm>
            <a:off x="1806923" y="33020"/>
            <a:ext cx="8649213" cy="66443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9678" y="365125"/>
            <a:ext cx="1332322" cy="132556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Supp</a:t>
            </a:r>
            <a:r>
              <a:rPr lang="en-US" dirty="0" smtClean="0"/>
              <a:t> 25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265" y="2588359"/>
            <a:ext cx="1259329" cy="2743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97450" y="2376590"/>
            <a:ext cx="694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0.5</a:t>
            </a:r>
            <a:endParaRPr lang="en-U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3301564" y="2792133"/>
            <a:ext cx="2130729" cy="4033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18363" t="43301" r="61614" b="52607"/>
          <a:stretch/>
        </p:blipFill>
        <p:spPr>
          <a:xfrm>
            <a:off x="3216115" y="3020183"/>
            <a:ext cx="2204597" cy="3350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40832" y="2379357"/>
            <a:ext cx="1156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0</a:t>
            </a:r>
            <a:r>
              <a:rPr lang="en-US" dirty="0" smtClean="0"/>
              <a:t> </a:t>
            </a:r>
          </a:p>
          <a:p>
            <a:r>
              <a:rPr lang="en-US" sz="1600" dirty="0" smtClean="0"/>
              <a:t>lognormal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9590" y="2389428"/>
            <a:ext cx="1021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1</a:t>
            </a:r>
          </a:p>
          <a:p>
            <a:pPr algn="r"/>
            <a:r>
              <a:rPr lang="en-US" sz="1600" dirty="0" smtClean="0"/>
              <a:t>logseries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5826"/>
          <a:stretch/>
        </p:blipFill>
        <p:spPr>
          <a:xfrm>
            <a:off x="3392765" y="409612"/>
            <a:ext cx="2308019" cy="823031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270355" y="4237861"/>
            <a:ext cx="1466440" cy="14719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6923" y="33020"/>
            <a:ext cx="893141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96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14419" y="0"/>
            <a:ext cx="10069122" cy="6742450"/>
            <a:chOff x="1014419" y="0"/>
            <a:chExt cx="10069122" cy="67424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419" y="0"/>
              <a:ext cx="10069122" cy="67424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76805" y="2310500"/>
              <a:ext cx="1506736" cy="1512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7023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72" y="5989871"/>
            <a:ext cx="10515600" cy="870299"/>
          </a:xfrm>
        </p:spPr>
        <p:txBody>
          <a:bodyPr/>
          <a:lstStyle/>
          <a:p>
            <a:r>
              <a:rPr lang="en-US" dirty="0" smtClean="0"/>
              <a:t>1a null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702240"/>
            <a:ext cx="12192000" cy="4124849"/>
            <a:chOff x="0" y="702240"/>
            <a:chExt cx="12192000" cy="412484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9028" b="8911"/>
            <a:stretch/>
          </p:blipFill>
          <p:spPr>
            <a:xfrm>
              <a:off x="4264708" y="1071572"/>
              <a:ext cx="3617602" cy="287101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534484" y="3712362"/>
              <a:ext cx="111814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0</a:t>
              </a:r>
              <a:r>
                <a:rPr lang="en-US" sz="2500" dirty="0" smtClean="0"/>
                <a:t> </a:t>
              </a:r>
            </a:p>
            <a:p>
              <a:r>
                <a:rPr lang="en-US" sz="1300" dirty="0" smtClean="0"/>
                <a:t>lognormal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99577" y="3849109"/>
              <a:ext cx="987228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1</a:t>
              </a:r>
            </a:p>
            <a:p>
              <a:pPr algn="r"/>
              <a:r>
                <a:rPr lang="en-US" sz="1300" dirty="0" smtClean="0"/>
                <a:t>logseries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27342" y="3850632"/>
              <a:ext cx="541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0.5</a:t>
              </a:r>
              <a:endParaRPr lang="en-US" sz="16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547909" y="702240"/>
              <a:ext cx="187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99483" y="702240"/>
              <a:ext cx="187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3396" t="3455" r="52771" b="50791"/>
            <a:stretch/>
          </p:blipFill>
          <p:spPr>
            <a:xfrm>
              <a:off x="0" y="1315846"/>
              <a:ext cx="4095825" cy="3354197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07310" y="702240"/>
              <a:ext cx="187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42771" y="4189186"/>
              <a:ext cx="195630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 smtClean="0"/>
                <a:t>Akaike Weight</a:t>
              </a:r>
              <a:endParaRPr lang="en-US" sz="2300" dirty="0"/>
            </a:p>
          </p:txBody>
        </p:sp>
        <p:sp>
          <p:nvSpPr>
            <p:cNvPr id="24" name="TextBox 23"/>
            <p:cNvSpPr txBox="1"/>
            <p:nvPr/>
          </p:nvSpPr>
          <p:spPr>
            <a:xfrm rot="16200000">
              <a:off x="7066224" y="2062379"/>
              <a:ext cx="1640096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 smtClean="0"/>
                <a:t>Frequency</a:t>
              </a:r>
              <a:endParaRPr lang="en-US" sz="2300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3385958" y="2162871"/>
              <a:ext cx="143911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/>
                <a:t>Frequency</a:t>
              </a:r>
              <a:endParaRPr lang="en-US" sz="23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5574" y="1565961"/>
              <a:ext cx="2414119" cy="62387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74371" t="41020" r="3070" b="50496"/>
            <a:stretch/>
          </p:blipFill>
          <p:spPr>
            <a:xfrm>
              <a:off x="4953800" y="1565961"/>
              <a:ext cx="2683350" cy="642352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5669233" y="4198465"/>
              <a:ext cx="961461" cy="9363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/>
            <a:srcRect l="5846" r="269"/>
            <a:stretch/>
          </p:blipFill>
          <p:spPr>
            <a:xfrm>
              <a:off x="8051193" y="1071572"/>
              <a:ext cx="4140807" cy="3755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9050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9441"/>
            <a:ext cx="10515600" cy="1325563"/>
          </a:xfrm>
        </p:spPr>
        <p:txBody>
          <a:bodyPr/>
          <a:lstStyle/>
          <a:p>
            <a:r>
              <a:rPr lang="en-US" dirty="0" smtClean="0"/>
              <a:t>Null turnover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22569" y="1956376"/>
            <a:ext cx="12069431" cy="3936082"/>
            <a:chOff x="122569" y="1956376"/>
            <a:chExt cx="12069431" cy="3936082"/>
          </a:xfrm>
        </p:grpSpPr>
        <p:grpSp>
          <p:nvGrpSpPr>
            <p:cNvPr id="22" name="Group 21"/>
            <p:cNvGrpSpPr/>
            <p:nvPr/>
          </p:nvGrpSpPr>
          <p:grpSpPr>
            <a:xfrm>
              <a:off x="122569" y="1956376"/>
              <a:ext cx="12069431" cy="3784667"/>
              <a:chOff x="128185" y="815639"/>
              <a:chExt cx="12069431" cy="378466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/>
              <a:srcRect l="144" b="5353"/>
              <a:stretch/>
            </p:blipFill>
            <p:spPr>
              <a:xfrm>
                <a:off x="3910149" y="1184971"/>
                <a:ext cx="4066914" cy="2799699"/>
              </a:xfrm>
              <a:prstGeom prst="rect">
                <a:avLst/>
              </a:prstGeom>
            </p:spPr>
          </p:pic>
          <p:grpSp>
            <p:nvGrpSpPr>
              <p:cNvPr id="5" name="Group 4"/>
              <p:cNvGrpSpPr/>
              <p:nvPr/>
            </p:nvGrpSpPr>
            <p:grpSpPr>
              <a:xfrm>
                <a:off x="128185" y="1256120"/>
                <a:ext cx="3897193" cy="2958037"/>
                <a:chOff x="13689" y="1256121"/>
                <a:chExt cx="3897193" cy="2958037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50032"/>
                <a:stretch/>
              </p:blipFill>
              <p:spPr>
                <a:xfrm>
                  <a:off x="63375" y="1256121"/>
                  <a:ext cx="3847507" cy="2958037"/>
                </a:xfrm>
                <a:prstGeom prst="rect">
                  <a:avLst/>
                </a:prstGeom>
              </p:spPr>
            </p:pic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3797" t="91909" r="73166" b="1201"/>
                <a:stretch/>
              </p:blipFill>
              <p:spPr>
                <a:xfrm rot="16200000">
                  <a:off x="-466145" y="2549678"/>
                  <a:ext cx="1204111" cy="244443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4501" y="1299987"/>
                <a:ext cx="1133632" cy="1138355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 rot="16200000">
                <a:off x="7015265" y="2179032"/>
                <a:ext cx="164009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Frequency</a:t>
                </a:r>
                <a:endParaRPr lang="en-US" sz="2200" dirty="0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5"/>
              <a:srcRect l="6328"/>
              <a:stretch/>
            </p:blipFill>
            <p:spPr>
              <a:xfrm>
                <a:off x="7995302" y="1184971"/>
                <a:ext cx="4202314" cy="3415335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6"/>
              <a:srcRect l="28542" t="91719" r="11732" b="-1"/>
              <a:stretch/>
            </p:blipFill>
            <p:spPr>
              <a:xfrm>
                <a:off x="5117477" y="3998019"/>
                <a:ext cx="2326741" cy="24487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08986" y="1910026"/>
                <a:ext cx="243861" cy="1201016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4513056" y="815639"/>
                <a:ext cx="1873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8264339" y="815639"/>
                <a:ext cx="1873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49129" y="815639"/>
                <a:ext cx="1873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</a:t>
                </a:r>
                <a:endParaRPr lang="en-US" dirty="0"/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8"/>
            <a:srcRect l="67573" t="87071"/>
            <a:stretch/>
          </p:blipFill>
          <p:spPr>
            <a:xfrm>
              <a:off x="8238125" y="5354894"/>
              <a:ext cx="3953875" cy="537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8078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338" y="0"/>
            <a:ext cx="1173662" cy="5647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11" y="0"/>
            <a:ext cx="8922205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55459"/>
          <a:stretch/>
        </p:blipFill>
        <p:spPr>
          <a:xfrm>
            <a:off x="3425024" y="0"/>
            <a:ext cx="6925656" cy="28186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913" y="4299181"/>
            <a:ext cx="1609483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6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60" y="18854"/>
            <a:ext cx="8836057" cy="68357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605" y="4242621"/>
            <a:ext cx="1609483" cy="1615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284" y="18854"/>
            <a:ext cx="2450804" cy="8230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780" y="101252"/>
            <a:ext cx="457441" cy="23888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7" y="18854"/>
            <a:ext cx="1155933" cy="55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1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Box 122"/>
          <p:cNvSpPr txBox="1"/>
          <p:nvPr/>
        </p:nvSpPr>
        <p:spPr>
          <a:xfrm>
            <a:off x="6354399" y="4840363"/>
            <a:ext cx="5402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Species temporal occupancy strongly determined by competition</a:t>
            </a:r>
            <a:endParaRPr lang="en-US" sz="1400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619585" y="916281"/>
            <a:ext cx="5402404" cy="3877583"/>
            <a:chOff x="345569" y="4881769"/>
            <a:chExt cx="1131512" cy="1096218"/>
          </a:xfrm>
        </p:grpSpPr>
        <p:sp>
          <p:nvSpPr>
            <p:cNvPr id="138" name="Oval 137"/>
            <p:cNvSpPr/>
            <p:nvPr/>
          </p:nvSpPr>
          <p:spPr>
            <a:xfrm>
              <a:off x="1225840" y="4987194"/>
              <a:ext cx="164592" cy="16459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Isosceles Triangle 138"/>
            <p:cNvSpPr/>
            <p:nvPr/>
          </p:nvSpPr>
          <p:spPr>
            <a:xfrm>
              <a:off x="447161" y="4973235"/>
              <a:ext cx="164592" cy="164592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Parallelogram 144"/>
            <p:cNvSpPr/>
            <p:nvPr/>
          </p:nvSpPr>
          <p:spPr>
            <a:xfrm>
              <a:off x="799602" y="5003966"/>
              <a:ext cx="215132" cy="146017"/>
            </a:xfrm>
            <a:prstGeom prst="parallelogram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345569" y="4881769"/>
              <a:ext cx="1131512" cy="1096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6354399" y="851025"/>
            <a:ext cx="5402404" cy="3877583"/>
            <a:chOff x="1921849" y="4881769"/>
            <a:chExt cx="1131512" cy="1096218"/>
          </a:xfrm>
        </p:grpSpPr>
        <p:sp>
          <p:nvSpPr>
            <p:cNvPr id="156" name="Oval 155"/>
            <p:cNvSpPr/>
            <p:nvPr/>
          </p:nvSpPr>
          <p:spPr>
            <a:xfrm>
              <a:off x="2802120" y="4987194"/>
              <a:ext cx="164592" cy="16459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Isosceles Triangle 156"/>
            <p:cNvSpPr/>
            <p:nvPr/>
          </p:nvSpPr>
          <p:spPr>
            <a:xfrm>
              <a:off x="1991471" y="4980539"/>
              <a:ext cx="164592" cy="164592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921849" y="4881769"/>
              <a:ext cx="1131512" cy="1096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3" name="TextBox 162"/>
          <p:cNvSpPr txBox="1"/>
          <p:nvPr/>
        </p:nvSpPr>
        <p:spPr>
          <a:xfrm>
            <a:off x="619585" y="4881726"/>
            <a:ext cx="5337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Species temporal occupancy strongly determined by environment</a:t>
            </a:r>
            <a:endParaRPr lang="en-US" sz="1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223" y="2472069"/>
            <a:ext cx="829128" cy="615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38" y="2505617"/>
            <a:ext cx="804742" cy="6035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656" y="2551324"/>
            <a:ext cx="1060796" cy="5364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19" y="3792771"/>
            <a:ext cx="829128" cy="6157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683" y="3804964"/>
            <a:ext cx="804742" cy="6035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542" y="3872026"/>
            <a:ext cx="1060796" cy="5364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809" y="3979745"/>
            <a:ext cx="1060796" cy="5364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5065" y="3965472"/>
            <a:ext cx="1060796" cy="53649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9777" y="2719108"/>
            <a:ext cx="1060796" cy="5364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6435" y="3965472"/>
            <a:ext cx="1060796" cy="5364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0753" y="2679481"/>
            <a:ext cx="829128" cy="6157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9384" y="1190390"/>
            <a:ext cx="829128" cy="61574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8079" y="2679481"/>
            <a:ext cx="804742" cy="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5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884969" y="460106"/>
            <a:ext cx="2910828" cy="1840162"/>
            <a:chOff x="2888850" y="304464"/>
            <a:chExt cx="2910828" cy="184016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b="361"/>
            <a:stretch/>
          </p:blipFill>
          <p:spPr>
            <a:xfrm>
              <a:off x="2888850" y="304464"/>
              <a:ext cx="2870345" cy="184016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593742" y="1013745"/>
              <a:ext cx="205936" cy="216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407" y="620684"/>
            <a:ext cx="2842720" cy="1714371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523398"/>
              </p:ext>
            </p:extLst>
          </p:nvPr>
        </p:nvGraphicFramePr>
        <p:xfrm>
          <a:off x="3669166" y="2644550"/>
          <a:ext cx="1744692" cy="1754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71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6" name="Flowchart: Connector 65"/>
          <p:cNvSpPr/>
          <p:nvPr/>
        </p:nvSpPr>
        <p:spPr>
          <a:xfrm>
            <a:off x="6339323" y="3261577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Connector 66"/>
          <p:cNvSpPr/>
          <p:nvPr/>
        </p:nvSpPr>
        <p:spPr>
          <a:xfrm>
            <a:off x="6369269" y="4043499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lowchart: Connector 67"/>
          <p:cNvSpPr/>
          <p:nvPr/>
        </p:nvSpPr>
        <p:spPr>
          <a:xfrm>
            <a:off x="8007774" y="2859833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809180" y="4298678"/>
            <a:ext cx="990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</a:t>
            </a:r>
            <a:r>
              <a:rPr lang="en-US" sz="1400" dirty="0" smtClean="0"/>
              <a:t>og(area)</a:t>
            </a:r>
            <a:endParaRPr lang="en-US" sz="1400" dirty="0"/>
          </a:p>
        </p:txBody>
      </p:sp>
      <p:sp>
        <p:nvSpPr>
          <p:cNvPr id="77" name="TextBox 76"/>
          <p:cNvSpPr txBox="1"/>
          <p:nvPr/>
        </p:nvSpPr>
        <p:spPr>
          <a:xfrm rot="16200000">
            <a:off x="5451374" y="3303277"/>
            <a:ext cx="1169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</a:t>
            </a:r>
            <a:r>
              <a:rPr lang="en-US" sz="1400" dirty="0" smtClean="0"/>
              <a:t>og(Species)</a:t>
            </a:r>
            <a:endParaRPr lang="en-US" sz="1400" dirty="0"/>
          </a:p>
        </p:txBody>
      </p:sp>
      <p:cxnSp>
        <p:nvCxnSpPr>
          <p:cNvPr id="79" name="Straight Connector 78"/>
          <p:cNvCxnSpPr>
            <a:stCxn id="67" idx="6"/>
            <a:endCxn id="68" idx="6"/>
          </p:cNvCxnSpPr>
          <p:nvPr/>
        </p:nvCxnSpPr>
        <p:spPr>
          <a:xfrm flipV="1">
            <a:off x="6414988" y="2882693"/>
            <a:ext cx="1638505" cy="118366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6" idx="6"/>
            <a:endCxn id="68" idx="2"/>
          </p:cNvCxnSpPr>
          <p:nvPr/>
        </p:nvCxnSpPr>
        <p:spPr>
          <a:xfrm flipV="1">
            <a:off x="6385042" y="2882693"/>
            <a:ext cx="1622732" cy="40174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187489" y="2685525"/>
            <a:ext cx="0" cy="16366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6189879" y="4325813"/>
            <a:ext cx="2039582" cy="29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20859770">
            <a:off x="6690333" y="2839497"/>
            <a:ext cx="11018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All species</a:t>
            </a:r>
            <a:endParaRPr lang="en-US" sz="1100" dirty="0"/>
          </a:p>
        </p:txBody>
      </p:sp>
      <p:sp>
        <p:nvSpPr>
          <p:cNvPr id="95" name="TextBox 94"/>
          <p:cNvSpPr txBox="1"/>
          <p:nvPr/>
        </p:nvSpPr>
        <p:spPr>
          <a:xfrm rot="19413092">
            <a:off x="6339141" y="3309531"/>
            <a:ext cx="15520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Excluding transients</a:t>
            </a:r>
            <a:endParaRPr lang="en-US" sz="1100" dirty="0"/>
          </a:p>
        </p:txBody>
      </p:sp>
      <p:sp>
        <p:nvSpPr>
          <p:cNvPr id="97" name="Diamond 96"/>
          <p:cNvSpPr/>
          <p:nvPr/>
        </p:nvSpPr>
        <p:spPr>
          <a:xfrm>
            <a:off x="6289855" y="4079180"/>
            <a:ext cx="45719" cy="45719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6434255" y="4103428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Isosceles Triangle 100"/>
          <p:cNvSpPr/>
          <p:nvPr/>
        </p:nvSpPr>
        <p:spPr>
          <a:xfrm>
            <a:off x="6353267" y="4165410"/>
            <a:ext cx="45719" cy="4571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Hexagon 104"/>
          <p:cNvSpPr/>
          <p:nvPr/>
        </p:nvSpPr>
        <p:spPr>
          <a:xfrm>
            <a:off x="6275218" y="3203652"/>
            <a:ext cx="70648" cy="57645"/>
          </a:xfrm>
          <a:prstGeom prst="hexagon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380345" y="3187371"/>
            <a:ext cx="57025" cy="52352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6259595" y="3306159"/>
            <a:ext cx="45719" cy="45719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403995" y="3330407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Isosceles Triangle 108"/>
          <p:cNvSpPr/>
          <p:nvPr/>
        </p:nvSpPr>
        <p:spPr>
          <a:xfrm>
            <a:off x="6323007" y="3392389"/>
            <a:ext cx="45719" cy="4571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Hexagon 116"/>
          <p:cNvSpPr/>
          <p:nvPr/>
        </p:nvSpPr>
        <p:spPr>
          <a:xfrm>
            <a:off x="7972450" y="2706930"/>
            <a:ext cx="70648" cy="57645"/>
          </a:xfrm>
          <a:prstGeom prst="hexagon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8052284" y="2774476"/>
            <a:ext cx="57025" cy="52352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Diamond 118"/>
          <p:cNvSpPr/>
          <p:nvPr/>
        </p:nvSpPr>
        <p:spPr>
          <a:xfrm>
            <a:off x="8143788" y="2826828"/>
            <a:ext cx="45719" cy="45719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8077175" y="2913152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Isosceles Triangle 120"/>
          <p:cNvSpPr/>
          <p:nvPr/>
        </p:nvSpPr>
        <p:spPr>
          <a:xfrm>
            <a:off x="7994946" y="2979494"/>
            <a:ext cx="45719" cy="4571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5-Point Star 121"/>
          <p:cNvSpPr/>
          <p:nvPr/>
        </p:nvSpPr>
        <p:spPr>
          <a:xfrm>
            <a:off x="7920857" y="2799753"/>
            <a:ext cx="45720" cy="45719"/>
          </a:xfrm>
          <a:prstGeom prst="star5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Parallelogram 124"/>
          <p:cNvSpPr/>
          <p:nvPr/>
        </p:nvSpPr>
        <p:spPr>
          <a:xfrm>
            <a:off x="8152988" y="2972041"/>
            <a:ext cx="45719" cy="45719"/>
          </a:xfrm>
          <a:prstGeom prst="parallelogram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rapezoid 125"/>
          <p:cNvSpPr/>
          <p:nvPr/>
        </p:nvSpPr>
        <p:spPr>
          <a:xfrm>
            <a:off x="8149297" y="2721529"/>
            <a:ext cx="45719" cy="45719"/>
          </a:xfrm>
          <a:prstGeom prst="trapezoid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792735" y="182372"/>
            <a:ext cx="32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3145000" y="182372"/>
            <a:ext cx="32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6" name="TextBox 165"/>
          <p:cNvSpPr txBox="1"/>
          <p:nvPr/>
        </p:nvSpPr>
        <p:spPr>
          <a:xfrm flipH="1">
            <a:off x="3130581" y="2363953"/>
            <a:ext cx="24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5791822" y="2385237"/>
            <a:ext cx="32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737477" y="2762816"/>
            <a:ext cx="1619653" cy="1562552"/>
            <a:chOff x="741358" y="2607174"/>
            <a:chExt cx="1619653" cy="1562552"/>
          </a:xfrm>
        </p:grpSpPr>
        <p:sp>
          <p:nvSpPr>
            <p:cNvPr id="98" name="Oval 97"/>
            <p:cNvSpPr/>
            <p:nvPr/>
          </p:nvSpPr>
          <p:spPr>
            <a:xfrm>
              <a:off x="2237937" y="3177094"/>
              <a:ext cx="119733" cy="1085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Isosceles Triangle 102"/>
            <p:cNvSpPr/>
            <p:nvPr/>
          </p:nvSpPr>
          <p:spPr>
            <a:xfrm>
              <a:off x="1639506" y="2607174"/>
              <a:ext cx="137160" cy="137160"/>
            </a:xfrm>
            <a:prstGeom prst="triangl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5-Point Star 153"/>
            <p:cNvSpPr/>
            <p:nvPr/>
          </p:nvSpPr>
          <p:spPr>
            <a:xfrm>
              <a:off x="2214707" y="2883624"/>
              <a:ext cx="146304" cy="146304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Parallelogram 159"/>
            <p:cNvSpPr/>
            <p:nvPr/>
          </p:nvSpPr>
          <p:spPr>
            <a:xfrm>
              <a:off x="1917076" y="2636469"/>
              <a:ext cx="186647" cy="106640"/>
            </a:xfrm>
            <a:prstGeom prst="parallelogram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rapezoid 160"/>
            <p:cNvSpPr/>
            <p:nvPr/>
          </p:nvSpPr>
          <p:spPr>
            <a:xfrm>
              <a:off x="1630427" y="2896926"/>
              <a:ext cx="145405" cy="119699"/>
            </a:xfrm>
            <a:prstGeom prst="trapezoid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Hexagon 161"/>
            <p:cNvSpPr/>
            <p:nvPr/>
          </p:nvSpPr>
          <p:spPr>
            <a:xfrm>
              <a:off x="742143" y="4018287"/>
              <a:ext cx="170932" cy="151439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052570" y="4025254"/>
              <a:ext cx="142869" cy="13522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1341792" y="402306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Trapezoid 168"/>
            <p:cNvSpPr/>
            <p:nvPr/>
          </p:nvSpPr>
          <p:spPr>
            <a:xfrm>
              <a:off x="744405" y="3754947"/>
              <a:ext cx="145405" cy="119699"/>
            </a:xfrm>
            <a:prstGeom prst="trapezoid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Diamond 169"/>
            <p:cNvSpPr/>
            <p:nvPr/>
          </p:nvSpPr>
          <p:spPr>
            <a:xfrm>
              <a:off x="1313188" y="3478526"/>
              <a:ext cx="164592" cy="164592"/>
            </a:xfrm>
            <a:prstGeom prst="diamond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002620" y="3156031"/>
              <a:ext cx="142869" cy="13522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5-Point Star 172"/>
            <p:cNvSpPr/>
            <p:nvPr/>
          </p:nvSpPr>
          <p:spPr>
            <a:xfrm>
              <a:off x="1293778" y="2889731"/>
              <a:ext cx="168605" cy="16511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Parallelogram 173"/>
            <p:cNvSpPr/>
            <p:nvPr/>
          </p:nvSpPr>
          <p:spPr>
            <a:xfrm>
              <a:off x="966591" y="2636469"/>
              <a:ext cx="186647" cy="106640"/>
            </a:xfrm>
            <a:prstGeom prst="parallelogram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Diamond 174"/>
            <p:cNvSpPr/>
            <p:nvPr/>
          </p:nvSpPr>
          <p:spPr>
            <a:xfrm>
              <a:off x="1296853" y="2625022"/>
              <a:ext cx="143736" cy="139320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Hexagon 175"/>
            <p:cNvSpPr/>
            <p:nvPr/>
          </p:nvSpPr>
          <p:spPr>
            <a:xfrm>
              <a:off x="1632791" y="4013966"/>
              <a:ext cx="170932" cy="151439"/>
            </a:xfrm>
            <a:prstGeom prst="hexagon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21368" y="4022073"/>
              <a:ext cx="142869" cy="135226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2217173" y="4026107"/>
              <a:ext cx="119733" cy="1085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Isosceles Triangle 178"/>
            <p:cNvSpPr/>
            <p:nvPr/>
          </p:nvSpPr>
          <p:spPr>
            <a:xfrm>
              <a:off x="1658192" y="3506174"/>
              <a:ext cx="103106" cy="9807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Diamond 179"/>
            <p:cNvSpPr/>
            <p:nvPr/>
          </p:nvSpPr>
          <p:spPr>
            <a:xfrm>
              <a:off x="2205172" y="3472762"/>
              <a:ext cx="143736" cy="139320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Isosceles Triangle 180"/>
            <p:cNvSpPr/>
            <p:nvPr/>
          </p:nvSpPr>
          <p:spPr>
            <a:xfrm>
              <a:off x="741358" y="2629306"/>
              <a:ext cx="137160" cy="137160"/>
            </a:xfrm>
            <a:prstGeom prst="triangl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reeform 8"/>
          <p:cNvSpPr/>
          <p:nvPr/>
        </p:nvSpPr>
        <p:spPr>
          <a:xfrm rot="14863902" flipH="1">
            <a:off x="5670441" y="4007748"/>
            <a:ext cx="555739" cy="838602"/>
          </a:xfrm>
          <a:custGeom>
            <a:avLst/>
            <a:gdLst>
              <a:gd name="connsiteX0" fmla="*/ 139485 w 208052"/>
              <a:gd name="connsiteY0" fmla="*/ 387458 h 387458"/>
              <a:gd name="connsiteX1" fmla="*/ 201478 w 208052"/>
              <a:gd name="connsiteY1" fmla="*/ 247973 h 387458"/>
              <a:gd name="connsiteX2" fmla="*/ 0 w 208052"/>
              <a:gd name="connsiteY2" fmla="*/ 7750 h 387458"/>
              <a:gd name="connsiteX3" fmla="*/ 0 w 208052"/>
              <a:gd name="connsiteY3" fmla="*/ 7750 h 387458"/>
              <a:gd name="connsiteX4" fmla="*/ 0 w 208052"/>
              <a:gd name="connsiteY4" fmla="*/ 0 h 38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052" h="387458">
                <a:moveTo>
                  <a:pt x="139485" y="387458"/>
                </a:moveTo>
                <a:cubicBezTo>
                  <a:pt x="182105" y="349358"/>
                  <a:pt x="224725" y="311258"/>
                  <a:pt x="201478" y="247973"/>
                </a:cubicBezTo>
                <a:cubicBezTo>
                  <a:pt x="178231" y="184688"/>
                  <a:pt x="0" y="7750"/>
                  <a:pt x="0" y="7750"/>
                </a:cubicBezTo>
                <a:lnTo>
                  <a:pt x="0" y="775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Isosceles Triangle 123"/>
          <p:cNvSpPr/>
          <p:nvPr/>
        </p:nvSpPr>
        <p:spPr>
          <a:xfrm>
            <a:off x="3693992" y="1718844"/>
            <a:ext cx="200634" cy="169490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Isosceles Triangle 127"/>
          <p:cNvSpPr/>
          <p:nvPr/>
        </p:nvSpPr>
        <p:spPr>
          <a:xfrm>
            <a:off x="5182506" y="1726122"/>
            <a:ext cx="200634" cy="16949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81273" y="1194873"/>
            <a:ext cx="473893" cy="197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424191" y="1839371"/>
            <a:ext cx="7852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Transient</a:t>
            </a:r>
            <a:endParaRPr lang="en-US" sz="1100" dirty="0"/>
          </a:p>
        </p:txBody>
      </p:sp>
      <p:sp>
        <p:nvSpPr>
          <p:cNvPr id="129" name="TextBox 128"/>
          <p:cNvSpPr txBox="1"/>
          <p:nvPr/>
        </p:nvSpPr>
        <p:spPr>
          <a:xfrm>
            <a:off x="4906388" y="1840413"/>
            <a:ext cx="7852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Core</a:t>
            </a:r>
            <a:endParaRPr lang="en-US" sz="11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157" y="628552"/>
            <a:ext cx="939420" cy="5201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Box 122"/>
              <p:cNvSpPr txBox="1"/>
              <p:nvPr/>
            </p:nvSpPr>
            <p:spPr>
              <a:xfrm>
                <a:off x="5212896" y="6079397"/>
                <a:ext cx="845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896" y="6079397"/>
                <a:ext cx="845729" cy="307777"/>
              </a:xfrm>
              <a:prstGeom prst="rect">
                <a:avLst/>
              </a:prstGeom>
              <a:blipFill>
                <a:blip r:embed="rId6"/>
                <a:stretch>
                  <a:fillRect l="-2158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Right Arrow 126"/>
          <p:cNvSpPr/>
          <p:nvPr/>
        </p:nvSpPr>
        <p:spPr>
          <a:xfrm>
            <a:off x="4524948" y="5419145"/>
            <a:ext cx="357252" cy="3230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6065893" y="5163120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All species:   	         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3116699" y="4636132"/>
            <a:ext cx="28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endParaRPr lang="en-US" sz="1400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3341688" y="5037411"/>
            <a:ext cx="1131512" cy="1096218"/>
            <a:chOff x="345569" y="4881769"/>
            <a:chExt cx="1131512" cy="1096218"/>
          </a:xfrm>
        </p:grpSpPr>
        <p:sp>
          <p:nvSpPr>
            <p:cNvPr id="136" name="Diamond 135"/>
            <p:cNvSpPr/>
            <p:nvPr/>
          </p:nvSpPr>
          <p:spPr>
            <a:xfrm>
              <a:off x="829029" y="5676706"/>
              <a:ext cx="164592" cy="164592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225840" y="5696605"/>
              <a:ext cx="164592" cy="16459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1225840" y="4987194"/>
              <a:ext cx="164592" cy="16459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Isosceles Triangle 138"/>
            <p:cNvSpPr/>
            <p:nvPr/>
          </p:nvSpPr>
          <p:spPr>
            <a:xfrm>
              <a:off x="415191" y="4980539"/>
              <a:ext cx="164592" cy="164592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5-Point Star 139"/>
            <p:cNvSpPr/>
            <p:nvPr/>
          </p:nvSpPr>
          <p:spPr>
            <a:xfrm>
              <a:off x="415191" y="5368330"/>
              <a:ext cx="164592" cy="164592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Cross 140"/>
            <p:cNvSpPr/>
            <p:nvPr/>
          </p:nvSpPr>
          <p:spPr>
            <a:xfrm>
              <a:off x="1225840" y="5368330"/>
              <a:ext cx="164592" cy="164592"/>
            </a:xfrm>
            <a:prstGeom prst="plus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ight Triangle 141"/>
            <p:cNvSpPr/>
            <p:nvPr/>
          </p:nvSpPr>
          <p:spPr>
            <a:xfrm>
              <a:off x="454590" y="5710198"/>
              <a:ext cx="164592" cy="164592"/>
            </a:xfrm>
            <a:prstGeom prst="rtTriangl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Parallelogram 144"/>
            <p:cNvSpPr/>
            <p:nvPr/>
          </p:nvSpPr>
          <p:spPr>
            <a:xfrm>
              <a:off x="799602" y="5003966"/>
              <a:ext cx="215132" cy="146017"/>
            </a:xfrm>
            <a:prstGeom prst="parallelogram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345569" y="4881769"/>
              <a:ext cx="1131512" cy="1096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4917968" y="5037411"/>
            <a:ext cx="1131512" cy="1096218"/>
            <a:chOff x="1921849" y="4881769"/>
            <a:chExt cx="1131512" cy="1096218"/>
          </a:xfrm>
        </p:grpSpPr>
        <p:sp>
          <p:nvSpPr>
            <p:cNvPr id="149" name="Hexagon 148"/>
            <p:cNvSpPr/>
            <p:nvPr/>
          </p:nvSpPr>
          <p:spPr>
            <a:xfrm>
              <a:off x="2387021" y="4998527"/>
              <a:ext cx="182880" cy="164592"/>
            </a:xfrm>
            <a:prstGeom prst="hexagon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Moon 150"/>
            <p:cNvSpPr/>
            <p:nvPr/>
          </p:nvSpPr>
          <p:spPr>
            <a:xfrm>
              <a:off x="2829552" y="5349533"/>
              <a:ext cx="109728" cy="164592"/>
            </a:xfrm>
            <a:prstGeom prst="moon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rapezoid 151"/>
            <p:cNvSpPr/>
            <p:nvPr/>
          </p:nvSpPr>
          <p:spPr>
            <a:xfrm>
              <a:off x="2001941" y="5679557"/>
              <a:ext cx="182880" cy="164592"/>
            </a:xfrm>
            <a:prstGeom prst="trapezoid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Diamond 152"/>
            <p:cNvSpPr/>
            <p:nvPr/>
          </p:nvSpPr>
          <p:spPr>
            <a:xfrm>
              <a:off x="2405309" y="5676706"/>
              <a:ext cx="164592" cy="164592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2802120" y="5696605"/>
              <a:ext cx="164592" cy="16459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2802120" y="4987194"/>
              <a:ext cx="164592" cy="16459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Isosceles Triangle 156"/>
            <p:cNvSpPr/>
            <p:nvPr/>
          </p:nvSpPr>
          <p:spPr>
            <a:xfrm>
              <a:off x="1991471" y="4980539"/>
              <a:ext cx="164592" cy="164592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5-Point Star 157"/>
            <p:cNvSpPr/>
            <p:nvPr/>
          </p:nvSpPr>
          <p:spPr>
            <a:xfrm>
              <a:off x="1991471" y="5349533"/>
              <a:ext cx="164592" cy="164592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921849" y="4881769"/>
              <a:ext cx="1131512" cy="1096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/>
              <p:cNvSpPr txBox="1"/>
              <p:nvPr/>
            </p:nvSpPr>
            <p:spPr>
              <a:xfrm>
                <a:off x="3531663" y="6076068"/>
                <a:ext cx="845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663" y="6076068"/>
                <a:ext cx="845729" cy="307777"/>
              </a:xfrm>
              <a:prstGeom prst="rect">
                <a:avLst/>
              </a:prstGeom>
              <a:blipFill>
                <a:blip r:embed="rId7"/>
                <a:stretch>
                  <a:fillRect l="-2158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ight Triangle 171"/>
          <p:cNvSpPr/>
          <p:nvPr/>
        </p:nvSpPr>
        <p:spPr>
          <a:xfrm>
            <a:off x="7135241" y="5156467"/>
            <a:ext cx="109728" cy="109728"/>
          </a:xfrm>
          <a:prstGeom prst="rtTriangl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Cross 225"/>
          <p:cNvSpPr/>
          <p:nvPr/>
        </p:nvSpPr>
        <p:spPr>
          <a:xfrm>
            <a:off x="7436377" y="5162102"/>
            <a:ext cx="109728" cy="109728"/>
          </a:xfrm>
          <a:prstGeom prst="plus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Parallelogram 226"/>
          <p:cNvSpPr/>
          <p:nvPr/>
        </p:nvSpPr>
        <p:spPr>
          <a:xfrm>
            <a:off x="7280628" y="5156467"/>
            <a:ext cx="128016" cy="109728"/>
          </a:xfrm>
          <a:prstGeom prst="parallelogram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Hexagon 227"/>
          <p:cNvSpPr/>
          <p:nvPr/>
        </p:nvSpPr>
        <p:spPr>
          <a:xfrm>
            <a:off x="7134486" y="5016253"/>
            <a:ext cx="109728" cy="109728"/>
          </a:xfrm>
          <a:prstGeom prst="hexago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Moon 228"/>
          <p:cNvSpPr/>
          <p:nvPr/>
        </p:nvSpPr>
        <p:spPr>
          <a:xfrm>
            <a:off x="7429784" y="5010174"/>
            <a:ext cx="82296" cy="109728"/>
          </a:xfrm>
          <a:prstGeom prst="moo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Trapezoid 229"/>
          <p:cNvSpPr/>
          <p:nvPr/>
        </p:nvSpPr>
        <p:spPr>
          <a:xfrm>
            <a:off x="7281256" y="5010174"/>
            <a:ext cx="109728" cy="109728"/>
          </a:xfrm>
          <a:prstGeom prst="trapezoid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ight Triangle 230"/>
          <p:cNvSpPr/>
          <p:nvPr/>
        </p:nvSpPr>
        <p:spPr>
          <a:xfrm>
            <a:off x="6901851" y="5510592"/>
            <a:ext cx="109728" cy="109728"/>
          </a:xfrm>
          <a:prstGeom prst="rtTriangl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Cross 231"/>
          <p:cNvSpPr/>
          <p:nvPr/>
        </p:nvSpPr>
        <p:spPr>
          <a:xfrm>
            <a:off x="7202987" y="5516227"/>
            <a:ext cx="109728" cy="109728"/>
          </a:xfrm>
          <a:prstGeom prst="plus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Parallelogram 232"/>
          <p:cNvSpPr/>
          <p:nvPr/>
        </p:nvSpPr>
        <p:spPr>
          <a:xfrm>
            <a:off x="7047238" y="5510592"/>
            <a:ext cx="128016" cy="109728"/>
          </a:xfrm>
          <a:prstGeom prst="parallelogram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Hexagon 233"/>
          <p:cNvSpPr/>
          <p:nvPr/>
        </p:nvSpPr>
        <p:spPr>
          <a:xfrm>
            <a:off x="6901096" y="5370378"/>
            <a:ext cx="109728" cy="109728"/>
          </a:xfrm>
          <a:prstGeom prst="hexago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Moon 234"/>
          <p:cNvSpPr/>
          <p:nvPr/>
        </p:nvSpPr>
        <p:spPr>
          <a:xfrm>
            <a:off x="7196394" y="5364299"/>
            <a:ext cx="82296" cy="109728"/>
          </a:xfrm>
          <a:prstGeom prst="moo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Trapezoid 235"/>
          <p:cNvSpPr/>
          <p:nvPr/>
        </p:nvSpPr>
        <p:spPr>
          <a:xfrm>
            <a:off x="7047866" y="5364299"/>
            <a:ext cx="109728" cy="109728"/>
          </a:xfrm>
          <a:prstGeom prst="trapezoid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7" name="Straight Connector 236"/>
          <p:cNvCxnSpPr/>
          <p:nvPr/>
        </p:nvCxnSpPr>
        <p:spPr>
          <a:xfrm>
            <a:off x="6882754" y="5321059"/>
            <a:ext cx="914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Diamond 237"/>
          <p:cNvSpPr/>
          <p:nvPr/>
        </p:nvSpPr>
        <p:spPr>
          <a:xfrm>
            <a:off x="7525898" y="5509526"/>
            <a:ext cx="109728" cy="109728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7675222" y="5366462"/>
            <a:ext cx="109728" cy="1097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7517385" y="5371747"/>
            <a:ext cx="109728" cy="109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Isosceles Triangle 240"/>
          <p:cNvSpPr/>
          <p:nvPr/>
        </p:nvSpPr>
        <p:spPr>
          <a:xfrm>
            <a:off x="7366886" y="5364299"/>
            <a:ext cx="109728" cy="10972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5-Point Star 241"/>
          <p:cNvSpPr/>
          <p:nvPr/>
        </p:nvSpPr>
        <p:spPr>
          <a:xfrm>
            <a:off x="7366662" y="5520492"/>
            <a:ext cx="109728" cy="109728"/>
          </a:xfrm>
          <a:prstGeom prst="star5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3" name="Straight Connector 242"/>
          <p:cNvCxnSpPr/>
          <p:nvPr/>
        </p:nvCxnSpPr>
        <p:spPr>
          <a:xfrm flipV="1">
            <a:off x="6915051" y="5920961"/>
            <a:ext cx="8853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Diamond 243"/>
          <p:cNvSpPr/>
          <p:nvPr/>
        </p:nvSpPr>
        <p:spPr>
          <a:xfrm>
            <a:off x="7077062" y="5979703"/>
            <a:ext cx="109728" cy="109728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7529290" y="5984146"/>
            <a:ext cx="109728" cy="1097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7371453" y="5989431"/>
            <a:ext cx="109728" cy="109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Isosceles Triangle 246"/>
          <p:cNvSpPr/>
          <p:nvPr/>
        </p:nvSpPr>
        <p:spPr>
          <a:xfrm>
            <a:off x="7220954" y="5981983"/>
            <a:ext cx="109728" cy="10972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5-Point Star 247"/>
          <p:cNvSpPr/>
          <p:nvPr/>
        </p:nvSpPr>
        <p:spPr>
          <a:xfrm>
            <a:off x="6917826" y="5990669"/>
            <a:ext cx="109728" cy="109728"/>
          </a:xfrm>
          <a:prstGeom prst="star5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TextBox 248"/>
          <p:cNvSpPr txBox="1"/>
          <p:nvPr/>
        </p:nvSpPr>
        <p:spPr>
          <a:xfrm>
            <a:off x="6063321" y="5664013"/>
            <a:ext cx="84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Excluding</a:t>
            </a:r>
          </a:p>
          <a:p>
            <a:r>
              <a:rPr lang="en-US" sz="1200" dirty="0" smtClean="0"/>
              <a:t>transients: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7195985" y="56777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0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7784950" y="578246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= 0%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7790588" y="5182559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= 50%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6867256" y="6160856"/>
            <a:ext cx="839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Turnover</a:t>
            </a:r>
          </a:p>
        </p:txBody>
      </p:sp>
      <p:sp>
        <p:nvSpPr>
          <p:cNvPr id="254" name="Isosceles Triangle 253"/>
          <p:cNvSpPr/>
          <p:nvPr/>
        </p:nvSpPr>
        <p:spPr>
          <a:xfrm flipV="1">
            <a:off x="7677385" y="5516227"/>
            <a:ext cx="109728" cy="10972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Isosceles Triangle 254"/>
          <p:cNvSpPr/>
          <p:nvPr/>
        </p:nvSpPr>
        <p:spPr>
          <a:xfrm flipV="1">
            <a:off x="7684775" y="5985050"/>
            <a:ext cx="109728" cy="10972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Isosceles Triangle 255"/>
          <p:cNvSpPr/>
          <p:nvPr/>
        </p:nvSpPr>
        <p:spPr>
          <a:xfrm flipV="1">
            <a:off x="3834949" y="5519987"/>
            <a:ext cx="164592" cy="16459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Isosceles Triangle 256"/>
          <p:cNvSpPr/>
          <p:nvPr/>
        </p:nvSpPr>
        <p:spPr>
          <a:xfrm flipV="1">
            <a:off x="5397823" y="5502854"/>
            <a:ext cx="164592" cy="16459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/>
          <p:cNvSpPr/>
          <p:nvPr/>
        </p:nvSpPr>
        <p:spPr>
          <a:xfrm rot="5400000">
            <a:off x="4447191" y="3713749"/>
            <a:ext cx="211802" cy="1787630"/>
          </a:xfrm>
          <a:prstGeom prst="rightBrace">
            <a:avLst>
              <a:gd name="adj1" fmla="val 3887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4598273" y="4368134"/>
            <a:ext cx="3477846" cy="436938"/>
          </a:xfrm>
          <a:custGeom>
            <a:avLst/>
            <a:gdLst>
              <a:gd name="connsiteX0" fmla="*/ 0 w 3477846"/>
              <a:gd name="connsiteY0" fmla="*/ 398585 h 436938"/>
              <a:gd name="connsiteX1" fmla="*/ 2813538 w 3477846"/>
              <a:gd name="connsiteY1" fmla="*/ 398585 h 436938"/>
              <a:gd name="connsiteX2" fmla="*/ 3477846 w 3477846"/>
              <a:gd name="connsiteY2" fmla="*/ 0 h 436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7846" h="436938">
                <a:moveTo>
                  <a:pt x="0" y="398585"/>
                </a:moveTo>
                <a:cubicBezTo>
                  <a:pt x="1116948" y="431800"/>
                  <a:pt x="2233897" y="465016"/>
                  <a:pt x="2813538" y="398585"/>
                </a:cubicBezTo>
                <a:cubicBezTo>
                  <a:pt x="3393179" y="332154"/>
                  <a:pt x="3435512" y="166077"/>
                  <a:pt x="3477846" y="0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/>
            <a:tailEnd type="arrow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3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324224" y="29029"/>
            <a:ext cx="6937258" cy="6836558"/>
            <a:chOff x="2324224" y="29029"/>
            <a:chExt cx="6937258" cy="683655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4224" y="1321600"/>
              <a:ext cx="6937258" cy="5543987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3393215" y="29029"/>
              <a:ext cx="4875431" cy="1251705"/>
              <a:chOff x="3455272" y="318618"/>
              <a:chExt cx="4875431" cy="1251705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6088403" y="392988"/>
                <a:ext cx="2242300" cy="1162814"/>
                <a:chOff x="4097831" y="253562"/>
                <a:chExt cx="2242300" cy="1162814"/>
              </a:xfrm>
            </p:grpSpPr>
            <p:pic>
              <p:nvPicPr>
                <p:cNvPr id="108" name="Picture 10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73128" y="532105"/>
                  <a:ext cx="394437" cy="268537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4117710" y="253562"/>
                  <a:ext cx="7184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Birds</a:t>
                  </a:r>
                  <a:endParaRPr lang="en-US" sz="1200" dirty="0"/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4114289" y="583817"/>
                  <a:ext cx="8598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Plants</a:t>
                  </a:r>
                  <a:endParaRPr lang="en-US" sz="1200" dirty="0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097831" y="1139377"/>
                  <a:ext cx="117673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Mammals</a:t>
                  </a:r>
                  <a:endParaRPr lang="en-US" sz="1200" dirty="0"/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117710" y="856029"/>
                  <a:ext cx="7184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Fish</a:t>
                  </a:r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5288897" y="259168"/>
                  <a:ext cx="104264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Invertebrates</a:t>
                  </a:r>
                  <a:endParaRPr lang="en-US" sz="1200" dirty="0"/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5274565" y="530561"/>
                  <a:ext cx="101984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Benthos</a:t>
                  </a:r>
                  <a:endParaRPr lang="en-US" sz="1200" dirty="0"/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5276654" y="820963"/>
                  <a:ext cx="106347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Plankton</a:t>
                  </a:r>
                  <a:endParaRPr lang="en-US" sz="1200" dirty="0"/>
                </a:p>
              </p:txBody>
            </p:sp>
          </p:grpSp>
          <p:grpSp>
            <p:nvGrpSpPr>
              <p:cNvPr id="3" name="Group 2"/>
              <p:cNvGrpSpPr/>
              <p:nvPr/>
            </p:nvGrpSpPr>
            <p:grpSpPr>
              <a:xfrm>
                <a:off x="3695148" y="569615"/>
                <a:ext cx="1787041" cy="825662"/>
                <a:chOff x="6244382" y="256050"/>
                <a:chExt cx="1787041" cy="825662"/>
              </a:xfrm>
            </p:grpSpPr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93251" y="791862"/>
                  <a:ext cx="448050" cy="289850"/>
                </a:xfrm>
                <a:prstGeom prst="rect">
                  <a:avLst/>
                </a:prstGeom>
              </p:spPr>
            </p:pic>
            <p:pic>
              <p:nvPicPr>
                <p:cNvPr id="102" name="Picture 10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71499" y="256050"/>
                  <a:ext cx="490175" cy="258138"/>
                </a:xfrm>
                <a:prstGeom prst="rect">
                  <a:avLst/>
                </a:prstGeom>
              </p:spPr>
            </p:pic>
            <p:pic>
              <p:nvPicPr>
                <p:cNvPr id="103" name="Picture 10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44382" y="559572"/>
                  <a:ext cx="544407" cy="191424"/>
                </a:xfrm>
                <a:prstGeom prst="rect">
                  <a:avLst/>
                </a:prstGeom>
              </p:spPr>
            </p:pic>
            <p:sp>
              <p:nvSpPr>
                <p:cNvPr id="116" name="TextBox 115"/>
                <p:cNvSpPr txBox="1"/>
                <p:nvPr/>
              </p:nvSpPr>
              <p:spPr>
                <a:xfrm>
                  <a:off x="6803566" y="268007"/>
                  <a:ext cx="113608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Terrestrial</a:t>
                  </a:r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6793268" y="527873"/>
                  <a:ext cx="90837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Marine</a:t>
                  </a:r>
                  <a:endParaRPr lang="en-US" sz="1200" dirty="0"/>
                </a:p>
              </p:txBody>
            </p:sp>
            <p:sp>
              <p:nvSpPr>
                <p:cNvPr id="118" name="TextBox 117"/>
                <p:cNvSpPr txBox="1"/>
                <p:nvPr/>
              </p:nvSpPr>
              <p:spPr>
                <a:xfrm>
                  <a:off x="6795164" y="778661"/>
                  <a:ext cx="123625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Freshwater</a:t>
                  </a:r>
                  <a:endParaRPr lang="en-US" sz="1200" dirty="0"/>
                </a:p>
              </p:txBody>
            </p:sp>
          </p:grpSp>
          <p:sp>
            <p:nvSpPr>
              <p:cNvPr id="7" name="Rectangle 6"/>
              <p:cNvSpPr/>
              <p:nvPr/>
            </p:nvSpPr>
            <p:spPr>
              <a:xfrm>
                <a:off x="3455272" y="318618"/>
                <a:ext cx="4777741" cy="12517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3192472" y="2510211"/>
              <a:ext cx="2250621" cy="314430"/>
              <a:chOff x="2349085" y="1630393"/>
              <a:chExt cx="3156074" cy="408944"/>
            </a:xfrm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49085" y="1641855"/>
                <a:ext cx="655912" cy="396304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76680" y="1685059"/>
                <a:ext cx="728479" cy="293882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81747" y="1630393"/>
                <a:ext cx="640805" cy="408944"/>
              </a:xfrm>
              <a:prstGeom prst="rect">
                <a:avLst/>
              </a:prstGeom>
            </p:spPr>
          </p:pic>
        </p:grpSp>
        <p:grpSp>
          <p:nvGrpSpPr>
            <p:cNvPr id="214" name="Group 213"/>
            <p:cNvGrpSpPr/>
            <p:nvPr/>
          </p:nvGrpSpPr>
          <p:grpSpPr>
            <a:xfrm>
              <a:off x="6747158" y="2510441"/>
              <a:ext cx="2233728" cy="314429"/>
              <a:chOff x="2033402" y="1628403"/>
              <a:chExt cx="3132385" cy="408943"/>
            </a:xfrm>
          </p:grpSpPr>
          <p:pic>
            <p:nvPicPr>
              <p:cNvPr id="215" name="Picture 2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3402" y="1631554"/>
                <a:ext cx="655912" cy="396304"/>
              </a:xfrm>
              <a:prstGeom prst="rect">
                <a:avLst/>
              </a:prstGeom>
            </p:spPr>
          </p:pic>
          <p:pic>
            <p:nvPicPr>
              <p:cNvPr id="216" name="Picture 21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7308" y="1682770"/>
                <a:ext cx="728479" cy="293882"/>
              </a:xfrm>
              <a:prstGeom prst="rect">
                <a:avLst/>
              </a:prstGeom>
            </p:spPr>
          </p:pic>
          <p:pic>
            <p:nvPicPr>
              <p:cNvPr id="217" name="Picture 2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3893" y="1628403"/>
                <a:ext cx="640805" cy="408943"/>
              </a:xfrm>
              <a:prstGeom prst="rect">
                <a:avLst/>
              </a:prstGeom>
            </p:spPr>
          </p:pic>
        </p:grp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5589071" y="46419"/>
              <a:ext cx="410444" cy="345390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66728" y="411574"/>
              <a:ext cx="430714" cy="259226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47621" y="978215"/>
              <a:ext cx="478725" cy="283348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11"/>
            <a:srcRect l="5117"/>
            <a:stretch/>
          </p:blipFill>
          <p:spPr>
            <a:xfrm>
              <a:off x="5591699" y="747195"/>
              <a:ext cx="405187" cy="200033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7136" y="62251"/>
              <a:ext cx="442169" cy="315505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01644" y="654821"/>
              <a:ext cx="388998" cy="286593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079519" y="4391790"/>
              <a:ext cx="2460896" cy="268015"/>
              <a:chOff x="3079519" y="4391790"/>
              <a:chExt cx="2460896" cy="268015"/>
            </a:xfrm>
          </p:grpSpPr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9202" y="4391790"/>
                <a:ext cx="272933" cy="264221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1113" y="4393220"/>
                <a:ext cx="358897" cy="26422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2798" y="4393464"/>
                <a:ext cx="327308" cy="263977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079519" y="4395829"/>
                <a:ext cx="313696" cy="263976"/>
              </a:xfrm>
              <a:prstGeom prst="rect">
                <a:avLst/>
              </a:prstGeom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 rotWithShape="1">
              <a:blip r:embed="rId11"/>
              <a:srcRect l="5117"/>
              <a:stretch/>
            </p:blipFill>
            <p:spPr>
              <a:xfrm>
                <a:off x="4150767" y="4453473"/>
                <a:ext cx="312668" cy="154358"/>
              </a:xfrm>
              <a:prstGeom prst="rect">
                <a:avLst/>
              </a:prstGeom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11639" y="4417651"/>
                <a:ext cx="301805" cy="215350"/>
              </a:xfrm>
              <a:prstGeom prst="rect">
                <a:avLst/>
              </a:prstGeom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6185" y="4408146"/>
                <a:ext cx="314230" cy="231508"/>
              </a:xfrm>
              <a:prstGeom prst="rect">
                <a:avLst/>
              </a:prstGeom>
            </p:spPr>
          </p:pic>
        </p:grpSp>
        <p:grpSp>
          <p:nvGrpSpPr>
            <p:cNvPr id="100" name="Group 99"/>
            <p:cNvGrpSpPr/>
            <p:nvPr/>
          </p:nvGrpSpPr>
          <p:grpSpPr>
            <a:xfrm>
              <a:off x="6658122" y="4396644"/>
              <a:ext cx="2460896" cy="268015"/>
              <a:chOff x="3079519" y="4391790"/>
              <a:chExt cx="2460896" cy="268015"/>
            </a:xfrm>
          </p:grpSpPr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9202" y="4391790"/>
                <a:ext cx="272933" cy="264221"/>
              </a:xfrm>
              <a:prstGeom prst="rect">
                <a:avLst/>
              </a:prstGeom>
            </p:spPr>
          </p:pic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1113" y="4393220"/>
                <a:ext cx="358897" cy="264221"/>
              </a:xfrm>
              <a:prstGeom prst="rect">
                <a:avLst/>
              </a:prstGeom>
            </p:spPr>
          </p:pic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2798" y="4393464"/>
                <a:ext cx="327308" cy="263977"/>
              </a:xfrm>
              <a:prstGeom prst="rect">
                <a:avLst/>
              </a:prstGeom>
            </p:spPr>
          </p:pic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079519" y="4395829"/>
                <a:ext cx="313696" cy="263976"/>
              </a:xfrm>
              <a:prstGeom prst="rect">
                <a:avLst/>
              </a:prstGeom>
            </p:spPr>
          </p:pic>
          <p:pic>
            <p:nvPicPr>
              <p:cNvPr id="122" name="Picture 121"/>
              <p:cNvPicPr>
                <a:picLocks noChangeAspect="1"/>
              </p:cNvPicPr>
              <p:nvPr/>
            </p:nvPicPr>
            <p:blipFill rotWithShape="1">
              <a:blip r:embed="rId11"/>
              <a:srcRect l="5117"/>
              <a:stretch/>
            </p:blipFill>
            <p:spPr>
              <a:xfrm>
                <a:off x="4150767" y="4453473"/>
                <a:ext cx="312668" cy="154358"/>
              </a:xfrm>
              <a:prstGeom prst="rect">
                <a:avLst/>
              </a:prstGeom>
            </p:spPr>
          </p:pic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11639" y="4417651"/>
                <a:ext cx="301805" cy="215350"/>
              </a:xfrm>
              <a:prstGeom prst="rect">
                <a:avLst/>
              </a:prstGeom>
            </p:spPr>
          </p:pic>
          <p:pic>
            <p:nvPicPr>
              <p:cNvPr id="124" name="Picture 12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6185" y="4408146"/>
                <a:ext cx="314230" cy="231508"/>
              </a:xfrm>
              <a:prstGeom prst="rect">
                <a:avLst/>
              </a:prstGeom>
            </p:spPr>
          </p:pic>
        </p:grpSp>
        <p:grpSp>
          <p:nvGrpSpPr>
            <p:cNvPr id="125" name="Group 124"/>
            <p:cNvGrpSpPr/>
            <p:nvPr/>
          </p:nvGrpSpPr>
          <p:grpSpPr>
            <a:xfrm>
              <a:off x="3079519" y="6263354"/>
              <a:ext cx="2460896" cy="268015"/>
              <a:chOff x="3079519" y="4391790"/>
              <a:chExt cx="2460896" cy="268015"/>
            </a:xfrm>
          </p:grpSpPr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9202" y="4391790"/>
                <a:ext cx="272933" cy="264221"/>
              </a:xfrm>
              <a:prstGeom prst="rect">
                <a:avLst/>
              </a:prstGeom>
            </p:spPr>
          </p:pic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1113" y="4393220"/>
                <a:ext cx="358897" cy="264221"/>
              </a:xfrm>
              <a:prstGeom prst="rect">
                <a:avLst/>
              </a:prstGeom>
            </p:spPr>
          </p:pic>
          <p:pic>
            <p:nvPicPr>
              <p:cNvPr id="128" name="Picture 12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2798" y="4393464"/>
                <a:ext cx="327308" cy="263977"/>
              </a:xfrm>
              <a:prstGeom prst="rect">
                <a:avLst/>
              </a:prstGeom>
            </p:spPr>
          </p:pic>
          <p:pic>
            <p:nvPicPr>
              <p:cNvPr id="129" name="Picture 12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079519" y="4395829"/>
                <a:ext cx="313696" cy="263976"/>
              </a:xfrm>
              <a:prstGeom prst="rect">
                <a:avLst/>
              </a:prstGeom>
            </p:spPr>
          </p:pic>
          <p:pic>
            <p:nvPicPr>
              <p:cNvPr id="134" name="Picture 133"/>
              <p:cNvPicPr>
                <a:picLocks noChangeAspect="1"/>
              </p:cNvPicPr>
              <p:nvPr/>
            </p:nvPicPr>
            <p:blipFill rotWithShape="1">
              <a:blip r:embed="rId11"/>
              <a:srcRect l="5117"/>
              <a:stretch/>
            </p:blipFill>
            <p:spPr>
              <a:xfrm>
                <a:off x="4150767" y="4453473"/>
                <a:ext cx="312668" cy="154358"/>
              </a:xfrm>
              <a:prstGeom prst="rect">
                <a:avLst/>
              </a:prstGeom>
            </p:spPr>
          </p:pic>
          <p:pic>
            <p:nvPicPr>
              <p:cNvPr id="135" name="Picture 13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11639" y="4417651"/>
                <a:ext cx="301805" cy="215350"/>
              </a:xfrm>
              <a:prstGeom prst="rect">
                <a:avLst/>
              </a:prstGeom>
            </p:spPr>
          </p:pic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6185" y="4408146"/>
                <a:ext cx="314230" cy="231508"/>
              </a:xfrm>
              <a:prstGeom prst="rect">
                <a:avLst/>
              </a:prstGeom>
            </p:spPr>
          </p:pic>
        </p:grpSp>
        <p:grpSp>
          <p:nvGrpSpPr>
            <p:cNvPr id="137" name="Group 136"/>
            <p:cNvGrpSpPr/>
            <p:nvPr/>
          </p:nvGrpSpPr>
          <p:grpSpPr>
            <a:xfrm>
              <a:off x="6655256" y="6258500"/>
              <a:ext cx="2460896" cy="268015"/>
              <a:chOff x="3079519" y="4391790"/>
              <a:chExt cx="2460896" cy="268015"/>
            </a:xfrm>
          </p:grpSpPr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9202" y="4391790"/>
                <a:ext cx="272933" cy="264221"/>
              </a:xfrm>
              <a:prstGeom prst="rect">
                <a:avLst/>
              </a:prstGeom>
            </p:spPr>
          </p:pic>
          <p:pic>
            <p:nvPicPr>
              <p:cNvPr id="139" name="Picture 13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1113" y="4393220"/>
                <a:ext cx="358897" cy="264221"/>
              </a:xfrm>
              <a:prstGeom prst="rect">
                <a:avLst/>
              </a:prstGeom>
            </p:spPr>
          </p:pic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2798" y="4393464"/>
                <a:ext cx="327308" cy="263977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079519" y="4395829"/>
                <a:ext cx="313696" cy="263976"/>
              </a:xfrm>
              <a:prstGeom prst="rect">
                <a:avLst/>
              </a:prstGeom>
            </p:spPr>
          </p:pic>
          <p:pic>
            <p:nvPicPr>
              <p:cNvPr id="142" name="Picture 141"/>
              <p:cNvPicPr>
                <a:picLocks noChangeAspect="1"/>
              </p:cNvPicPr>
              <p:nvPr/>
            </p:nvPicPr>
            <p:blipFill rotWithShape="1">
              <a:blip r:embed="rId11"/>
              <a:srcRect l="5117"/>
              <a:stretch/>
            </p:blipFill>
            <p:spPr>
              <a:xfrm>
                <a:off x="4150767" y="4453473"/>
                <a:ext cx="312668" cy="154358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11639" y="4417651"/>
                <a:ext cx="301805" cy="215350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6185" y="4408146"/>
                <a:ext cx="314230" cy="23150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6628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1080036" y="-16321"/>
            <a:ext cx="106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 3a-3b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7384" y="937549"/>
            <a:ext cx="11137962" cy="5648509"/>
            <a:chOff x="277384" y="937549"/>
            <a:chExt cx="11137962" cy="564850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384" y="937549"/>
              <a:ext cx="11137962" cy="5628771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1243909" y="6194232"/>
              <a:ext cx="3414736" cy="370662"/>
              <a:chOff x="3590210" y="5564832"/>
              <a:chExt cx="2779445" cy="24053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3590210" y="5564832"/>
                <a:ext cx="2779445" cy="240533"/>
                <a:chOff x="3590210" y="5564832"/>
                <a:chExt cx="2779445" cy="240533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4000941" y="5564832"/>
                  <a:ext cx="2368714" cy="226329"/>
                  <a:chOff x="4166940" y="5564832"/>
                  <a:chExt cx="2368714" cy="226329"/>
                </a:xfrm>
              </p:grpSpPr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42997" y="5620204"/>
                    <a:ext cx="325640" cy="161565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98712" y="5564832"/>
                    <a:ext cx="280633" cy="225596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6940" y="5565565"/>
                    <a:ext cx="274386" cy="225596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6279865" y="5565484"/>
                    <a:ext cx="255789" cy="2184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90210" y="5569424"/>
                  <a:ext cx="302061" cy="235941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31266" y="5586993"/>
                <a:ext cx="334903" cy="198223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39808" y="5580526"/>
                <a:ext cx="327300" cy="196986"/>
              </a:xfrm>
              <a:prstGeom prst="rect">
                <a:avLst/>
              </a:prstGeom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6044629" y="6177114"/>
              <a:ext cx="3002202" cy="408944"/>
              <a:chOff x="7842009" y="5628981"/>
              <a:chExt cx="3002202" cy="408944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88299" y="5635301"/>
                <a:ext cx="655912" cy="396304"/>
              </a:xfrm>
              <a:prstGeom prst="rect">
                <a:avLst/>
              </a:prstGeom>
            </p:spPr>
          </p:pic>
          <p:grpSp>
            <p:nvGrpSpPr>
              <p:cNvPr id="22" name="Group 21"/>
              <p:cNvGrpSpPr/>
              <p:nvPr/>
            </p:nvGrpSpPr>
            <p:grpSpPr>
              <a:xfrm>
                <a:off x="7842009" y="5628981"/>
                <a:ext cx="1845444" cy="408944"/>
                <a:chOff x="7842009" y="5628981"/>
                <a:chExt cx="1845444" cy="408944"/>
              </a:xfrm>
            </p:grpSpPr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58974" y="5686512"/>
                  <a:ext cx="728479" cy="293882"/>
                </a:xfrm>
                <a:prstGeom prst="rect">
                  <a:avLst/>
                </a:prstGeom>
              </p:spPr>
            </p:pic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42009" y="5628981"/>
                  <a:ext cx="640805" cy="408944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213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817" y="134914"/>
            <a:ext cx="106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 3a-3c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31889" y="48771"/>
            <a:ext cx="9347022" cy="6541506"/>
            <a:chOff x="1031889" y="48771"/>
            <a:chExt cx="9347022" cy="65415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502" r="1"/>
            <a:stretch/>
          </p:blipFill>
          <p:spPr>
            <a:xfrm>
              <a:off x="1031889" y="48771"/>
              <a:ext cx="9347022" cy="6210494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6822593" y="6208659"/>
              <a:ext cx="3198990" cy="381618"/>
              <a:chOff x="2263776" y="1666730"/>
              <a:chExt cx="3831252" cy="420493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3776" y="1666730"/>
                <a:ext cx="655912" cy="39630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6550" y="1712649"/>
                <a:ext cx="728478" cy="293882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1999" y="1678280"/>
                <a:ext cx="640806" cy="408943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1863840" y="6210763"/>
              <a:ext cx="3578907" cy="348996"/>
              <a:chOff x="1415503" y="5583879"/>
              <a:chExt cx="3578907" cy="348996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1981461" y="5583879"/>
                <a:ext cx="3012949" cy="348996"/>
                <a:chOff x="2751513" y="6027799"/>
                <a:chExt cx="2389365" cy="241916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2751513" y="6027799"/>
                  <a:ext cx="2389365" cy="241916"/>
                  <a:chOff x="2917512" y="6027799"/>
                  <a:chExt cx="2389365" cy="241916"/>
                </a:xfrm>
              </p:grpSpPr>
              <p:pic>
                <p:nvPicPr>
                  <p:cNvPr id="26" name="Picture 25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3200" y="6066072"/>
                    <a:ext cx="325640" cy="161565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60142" y="6043636"/>
                    <a:ext cx="280633" cy="225596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17512" y="6044119"/>
                    <a:ext cx="274386" cy="225596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051087" y="6027799"/>
                    <a:ext cx="255790" cy="2184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60096" y="6048071"/>
                  <a:ext cx="334902" cy="198223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47411" y="6050884"/>
                  <a:ext cx="327300" cy="196986"/>
                </a:xfrm>
                <a:prstGeom prst="rect">
                  <a:avLst/>
                </a:prstGeom>
              </p:spPr>
            </p:pic>
          </p:grp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15503" y="5607909"/>
                <a:ext cx="373972" cy="294778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1777795" y="2167395"/>
              <a:ext cx="15615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Simple R</a:t>
              </a:r>
              <a:r>
                <a:rPr lang="en-US" sz="1400" baseline="30000" dirty="0" smtClean="0"/>
                <a:t>2 </a:t>
              </a:r>
              <a:r>
                <a:rPr lang="en-US" sz="1400" dirty="0" smtClean="0"/>
                <a:t>= 0.29</a:t>
              </a:r>
            </a:p>
            <a:p>
              <a:r>
                <a:rPr lang="en-US" sz="1400" dirty="0" smtClean="0"/>
                <a:t>Marginal R</a:t>
              </a:r>
              <a:r>
                <a:rPr lang="en-US" sz="1400" baseline="30000" dirty="0" smtClean="0"/>
                <a:t>2 </a:t>
              </a:r>
              <a:r>
                <a:rPr lang="en-US" sz="1400" dirty="0"/>
                <a:t>= </a:t>
              </a:r>
              <a:r>
                <a:rPr lang="en-US" sz="1400" dirty="0" smtClean="0"/>
                <a:t>0.01 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522504" y="1736508"/>
              <a:ext cx="114784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Simple R</a:t>
              </a:r>
              <a:r>
                <a:rPr lang="en-US" sz="1400" baseline="30000" dirty="0" smtClean="0"/>
                <a:t>2 </a:t>
              </a:r>
              <a:r>
                <a:rPr lang="en-US" sz="1400" dirty="0" smtClean="0"/>
                <a:t>= 0.44</a:t>
              </a:r>
            </a:p>
            <a:p>
              <a:r>
                <a:rPr lang="en-US" sz="1400" dirty="0"/>
                <a:t>Marginal R</a:t>
              </a:r>
              <a:r>
                <a:rPr lang="en-US" sz="1400" baseline="30000" dirty="0"/>
                <a:t>2 </a:t>
              </a:r>
              <a:r>
                <a:rPr lang="en-US" sz="1400" dirty="0"/>
                <a:t>= </a:t>
              </a:r>
              <a:r>
                <a:rPr lang="en-US" sz="1400" dirty="0" smtClean="0"/>
                <a:t>0.12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2797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55697" y="0"/>
            <a:ext cx="9365180" cy="6840100"/>
            <a:chOff x="955697" y="0"/>
            <a:chExt cx="9365180" cy="68401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177"/>
            <a:stretch/>
          </p:blipFill>
          <p:spPr>
            <a:xfrm>
              <a:off x="1279001" y="0"/>
              <a:ext cx="9041876" cy="68401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7288" y="436183"/>
              <a:ext cx="2450804" cy="82303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/>
            <a:srcRect l="84221" t="63761" b="14327"/>
            <a:stretch/>
          </p:blipFill>
          <p:spPr>
            <a:xfrm>
              <a:off x="8818630" y="4789284"/>
              <a:ext cx="1442915" cy="15028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7609" y="2776984"/>
              <a:ext cx="1250162" cy="2743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457749" y="2575602"/>
              <a:ext cx="549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0.5</a:t>
              </a:r>
              <a:endParaRPr lang="en-US" sz="16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80048" y="2547015"/>
              <a:ext cx="114997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0 </a:t>
              </a:r>
            </a:p>
            <a:p>
              <a:r>
                <a:rPr lang="en-US" sz="1400" dirty="0" smtClean="0"/>
                <a:t>lognormal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35360" y="2547015"/>
              <a:ext cx="103078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1</a:t>
              </a:r>
            </a:p>
            <a:p>
              <a:pPr algn="r"/>
              <a:r>
                <a:rPr lang="en-US" sz="1400" dirty="0" smtClean="0"/>
                <a:t>logseries </a:t>
              </a:r>
              <a:endParaRPr lang="en-US" sz="1400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t="58217" r="96465" b="21454"/>
            <a:stretch/>
          </p:blipFill>
          <p:spPr>
            <a:xfrm>
              <a:off x="955697" y="4264182"/>
              <a:ext cx="323304" cy="13942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8026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48" y="7729"/>
            <a:ext cx="9622702" cy="587267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159450" y="5805019"/>
            <a:ext cx="8070002" cy="474924"/>
            <a:chOff x="2470845" y="6223909"/>
            <a:chExt cx="8210841" cy="509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0845" y="6223909"/>
              <a:ext cx="475307" cy="46568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5770" y="6333486"/>
              <a:ext cx="512410" cy="31888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1704" y="6275075"/>
              <a:ext cx="441591" cy="44526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1279" y="6264499"/>
              <a:ext cx="431760" cy="44526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279190" y="6301664"/>
              <a:ext cx="402496" cy="43124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87583" y="6261133"/>
              <a:ext cx="526986" cy="391234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96026" y="6320966"/>
              <a:ext cx="515022" cy="388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328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72428"/>
            <a:ext cx="1195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Supp10</a:t>
            </a:r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04593" y="0"/>
            <a:ext cx="8470183" cy="6896940"/>
            <a:chOff x="1404593" y="0"/>
            <a:chExt cx="8470183" cy="68969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4593" y="0"/>
              <a:ext cx="8470183" cy="657470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1754" y="6516594"/>
              <a:ext cx="3292125" cy="34140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7469" y="6506762"/>
              <a:ext cx="2883658" cy="39017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486258" y="307691"/>
              <a:ext cx="10646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Simple R</a:t>
              </a:r>
              <a:r>
                <a:rPr lang="en-US" sz="1400" baseline="30000" dirty="0"/>
                <a:t>2 </a:t>
              </a:r>
              <a:r>
                <a:rPr lang="en-US" sz="1400" dirty="0"/>
                <a:t>= </a:t>
              </a:r>
              <a:r>
                <a:rPr lang="en-US" sz="1400" dirty="0" smtClean="0"/>
                <a:t>0.21</a:t>
              </a:r>
            </a:p>
            <a:p>
              <a:r>
                <a:rPr lang="en-US" sz="1400" dirty="0" smtClean="0"/>
                <a:t>Marginal </a:t>
              </a:r>
              <a:r>
                <a:rPr lang="en-US" sz="1400" dirty="0"/>
                <a:t>R</a:t>
              </a:r>
              <a:r>
                <a:rPr lang="en-US" sz="1400" baseline="30000" dirty="0"/>
                <a:t>2 </a:t>
              </a:r>
              <a:r>
                <a:rPr lang="en-US" sz="1400" dirty="0"/>
                <a:t>= </a:t>
              </a:r>
              <a:r>
                <a:rPr lang="en-US" sz="1400" dirty="0" smtClean="0"/>
                <a:t>0.06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11754" y="307691"/>
              <a:ext cx="1998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Simple R</a:t>
              </a:r>
              <a:r>
                <a:rPr lang="en-US" sz="1400" baseline="30000" dirty="0"/>
                <a:t>2 </a:t>
              </a:r>
              <a:r>
                <a:rPr lang="en-US" sz="1400" dirty="0"/>
                <a:t>= </a:t>
              </a:r>
              <a:r>
                <a:rPr lang="en-US" sz="1400" dirty="0" smtClean="0"/>
                <a:t>0.19</a:t>
              </a:r>
              <a:endParaRPr lang="en-US" sz="1400" dirty="0"/>
            </a:p>
            <a:p>
              <a:r>
                <a:rPr lang="en-US" sz="1400" dirty="0"/>
                <a:t>Marginal R</a:t>
              </a:r>
              <a:r>
                <a:rPr lang="en-US" sz="1400" baseline="30000" dirty="0"/>
                <a:t>2 </a:t>
              </a:r>
              <a:r>
                <a:rPr lang="en-US" sz="1400" dirty="0"/>
                <a:t>= </a:t>
              </a:r>
              <a:r>
                <a:rPr lang="en-US" sz="1400" dirty="0" smtClean="0"/>
                <a:t>0.05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0541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502529" cy="1325563"/>
          </a:xfrm>
        </p:spPr>
        <p:txBody>
          <a:bodyPr/>
          <a:lstStyle/>
          <a:p>
            <a:r>
              <a:rPr lang="en-US" dirty="0" err="1" smtClean="0"/>
              <a:t>Supp</a:t>
            </a:r>
            <a:r>
              <a:rPr lang="en-US" dirty="0" smtClean="0"/>
              <a:t> 25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043862" y="0"/>
            <a:ext cx="8485878" cy="6858000"/>
            <a:chOff x="2043862" y="0"/>
            <a:chExt cx="8485878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961"/>
            <a:stretch/>
          </p:blipFill>
          <p:spPr>
            <a:xfrm>
              <a:off x="2043862" y="0"/>
              <a:ext cx="8485878" cy="6494254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2822339" y="6471509"/>
              <a:ext cx="7423040" cy="386491"/>
              <a:chOff x="2831575" y="6516594"/>
              <a:chExt cx="7423040" cy="386491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1575" y="6516594"/>
                <a:ext cx="3286029" cy="34140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/>
              <a:srcRect t="6495"/>
              <a:stretch/>
            </p:blipFill>
            <p:spPr>
              <a:xfrm>
                <a:off x="7370957" y="6538249"/>
                <a:ext cx="2883658" cy="364836"/>
              </a:xfrm>
              <a:prstGeom prst="rect">
                <a:avLst/>
              </a:prstGeom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2749845" y="2334454"/>
              <a:ext cx="15615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Simple R</a:t>
              </a:r>
              <a:r>
                <a:rPr lang="en-US" sz="1400" baseline="30000" dirty="0" smtClean="0"/>
                <a:t>2 </a:t>
              </a:r>
              <a:r>
                <a:rPr lang="en-US" sz="1400" dirty="0" smtClean="0"/>
                <a:t>= 0.48</a:t>
              </a:r>
            </a:p>
            <a:p>
              <a:r>
                <a:rPr lang="en-US" sz="1400" dirty="0" smtClean="0"/>
                <a:t>Marginal R</a:t>
              </a:r>
              <a:r>
                <a:rPr lang="en-US" sz="1400" baseline="30000" dirty="0" smtClean="0"/>
                <a:t>2 </a:t>
              </a:r>
              <a:r>
                <a:rPr lang="en-US" sz="1400" dirty="0"/>
                <a:t>= </a:t>
              </a:r>
              <a:r>
                <a:rPr lang="en-US" sz="1400" dirty="0" smtClean="0"/>
                <a:t>0.02 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79400" y="1903567"/>
              <a:ext cx="9805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Simple R</a:t>
              </a:r>
              <a:r>
                <a:rPr lang="en-US" sz="1400" baseline="30000" dirty="0" smtClean="0"/>
                <a:t>2 </a:t>
              </a:r>
              <a:r>
                <a:rPr lang="en-US" sz="1400" dirty="0" smtClean="0"/>
                <a:t>= 0.33</a:t>
              </a:r>
            </a:p>
            <a:p>
              <a:r>
                <a:rPr lang="en-US" sz="1400" dirty="0" smtClean="0"/>
                <a:t>Marginal R</a:t>
              </a:r>
              <a:r>
                <a:rPr lang="en-US" sz="1400" baseline="30000" dirty="0" smtClean="0"/>
                <a:t>2 </a:t>
              </a:r>
              <a:r>
                <a:rPr lang="en-US" sz="1400" dirty="0"/>
                <a:t>= </a:t>
              </a:r>
              <a:r>
                <a:rPr lang="en-US" sz="1400" dirty="0" smtClean="0"/>
                <a:t>0.11 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242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5909</TotalTime>
  <Words>253</Words>
  <Application>Microsoft Office PowerPoint</Application>
  <PresentationFormat>Widescreen</PresentationFormat>
  <Paragraphs>133</Paragraphs>
  <Slides>18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Key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 25</vt:lpstr>
      <vt:lpstr>PowerPoint Presentation</vt:lpstr>
      <vt:lpstr>Supp 25 </vt:lpstr>
      <vt:lpstr>Supp 25 </vt:lpstr>
      <vt:lpstr>PowerPoint Presentation</vt:lpstr>
      <vt:lpstr>1a null</vt:lpstr>
      <vt:lpstr>Null turnover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Snell, Sara Jeanne</dc:creator>
  <cp:lastModifiedBy>Snell, Sara Jeanne</cp:lastModifiedBy>
  <cp:revision>436</cp:revision>
  <dcterms:created xsi:type="dcterms:W3CDTF">2016-11-15T13:25:48Z</dcterms:created>
  <dcterms:modified xsi:type="dcterms:W3CDTF">2018-05-07T19:58:08Z</dcterms:modified>
</cp:coreProperties>
</file>